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2" r:id="rId2"/>
    <p:sldId id="298" r:id="rId3"/>
    <p:sldId id="313" r:id="rId4"/>
    <p:sldId id="297" r:id="rId5"/>
    <p:sldId id="314" r:id="rId6"/>
    <p:sldId id="284" r:id="rId7"/>
    <p:sldId id="299" r:id="rId8"/>
    <p:sldId id="311" r:id="rId9"/>
    <p:sldId id="310" r:id="rId10"/>
    <p:sldId id="309" r:id="rId11"/>
    <p:sldId id="312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FF50B6-9569-483C-B07D-D5614B4BF5E2}" type="doc">
      <dgm:prSet loTypeId="urn:microsoft.com/office/officeart/2005/8/layout/vList3" loCatId="list" qsTypeId="urn:microsoft.com/office/officeart/2005/8/quickstyle/simple1" qsCatId="simple" csTypeId="urn:microsoft.com/office/officeart/2005/8/colors/accent3_3" csCatId="accent3" phldr="1"/>
      <dgm:spPr/>
    </dgm:pt>
    <dgm:pt modelId="{5C7FD991-895B-4794-9410-8EEBA20802AE}">
      <dgm:prSet phldrT="[Texto]" custT="1"/>
      <dgm:spPr/>
      <dgm:t>
        <a:bodyPr/>
        <a:lstStyle/>
        <a:p>
          <a:pPr algn="l">
            <a:buNone/>
          </a:pPr>
          <a:r>
            <a:rPr lang="pt-BR" sz="2000" dirty="0">
              <a:solidFill>
                <a:schemeClr val="tx1"/>
              </a:solidFill>
            </a:rPr>
            <a:t>Daimler</a:t>
          </a:r>
        </a:p>
        <a:p>
          <a:pPr algn="l">
            <a:buNone/>
          </a:pPr>
          <a:r>
            <a:rPr lang="pt-BR" sz="2000" dirty="0">
              <a:solidFill>
                <a:schemeClr val="tx1"/>
              </a:solidFill>
            </a:rPr>
            <a:t>http://www.lookingatpeople.com/download-daimler-ped-segm-benchmark/index.html</a:t>
          </a:r>
        </a:p>
      </dgm:t>
    </dgm:pt>
    <dgm:pt modelId="{0094D38F-E3EC-4454-87F0-E72827106D00}" type="parTrans" cxnId="{DE681114-61C0-4121-B918-E5ABAC893BF1}">
      <dgm:prSet/>
      <dgm:spPr/>
      <dgm:t>
        <a:bodyPr/>
        <a:lstStyle/>
        <a:p>
          <a:endParaRPr lang="pt-BR"/>
        </a:p>
      </dgm:t>
    </dgm:pt>
    <dgm:pt modelId="{74EBE622-DA5C-47DF-B77B-9D3B04907A94}" type="sibTrans" cxnId="{DE681114-61C0-4121-B918-E5ABAC893BF1}">
      <dgm:prSet/>
      <dgm:spPr/>
      <dgm:t>
        <a:bodyPr/>
        <a:lstStyle/>
        <a:p>
          <a:endParaRPr lang="pt-BR"/>
        </a:p>
      </dgm:t>
    </dgm:pt>
    <dgm:pt modelId="{3EC89D68-7428-4090-8A09-E232A3D6D841}">
      <dgm:prSet phldrT="[Texto]" custT="1"/>
      <dgm:spPr/>
      <dgm:t>
        <a:bodyPr/>
        <a:lstStyle/>
        <a:p>
          <a:pPr algn="l">
            <a:buNone/>
          </a:pPr>
          <a:r>
            <a:rPr lang="pt-BR" sz="2000" dirty="0" err="1">
              <a:solidFill>
                <a:schemeClr val="tx1"/>
              </a:solidFill>
            </a:rPr>
            <a:t>Caltech</a:t>
          </a:r>
          <a:endParaRPr lang="pt-BR" sz="2000" dirty="0">
            <a:solidFill>
              <a:schemeClr val="tx1"/>
            </a:solidFill>
          </a:endParaRPr>
        </a:p>
        <a:p>
          <a:pPr algn="l">
            <a:buNone/>
          </a:pPr>
          <a:r>
            <a:rPr lang="pt-BR" sz="2000" dirty="0">
              <a:solidFill>
                <a:schemeClr val="tx1"/>
              </a:solidFill>
            </a:rPr>
            <a:t>http://www.vision.caltech.edu/Image_Datasets/CaltechPedestrians/</a:t>
          </a:r>
        </a:p>
      </dgm:t>
    </dgm:pt>
    <dgm:pt modelId="{A7D29BF6-0196-4150-A0FB-1D486D22A939}" type="parTrans" cxnId="{DEFC1329-F99A-4894-9997-7ED8C75951F1}">
      <dgm:prSet/>
      <dgm:spPr/>
      <dgm:t>
        <a:bodyPr/>
        <a:lstStyle/>
        <a:p>
          <a:endParaRPr lang="pt-BR"/>
        </a:p>
      </dgm:t>
    </dgm:pt>
    <dgm:pt modelId="{7CD45F13-7FA9-4A15-A075-55D213504DB6}" type="sibTrans" cxnId="{DEFC1329-F99A-4894-9997-7ED8C75951F1}">
      <dgm:prSet/>
      <dgm:spPr/>
      <dgm:t>
        <a:bodyPr/>
        <a:lstStyle/>
        <a:p>
          <a:endParaRPr lang="pt-BR"/>
        </a:p>
      </dgm:t>
    </dgm:pt>
    <dgm:pt modelId="{6A05F892-7A77-4BF7-95BE-16FFEB874A78}" type="pres">
      <dgm:prSet presAssocID="{1DFF50B6-9569-483C-B07D-D5614B4BF5E2}" presName="linearFlow" presStyleCnt="0">
        <dgm:presLayoutVars>
          <dgm:dir/>
          <dgm:resizeHandles val="exact"/>
        </dgm:presLayoutVars>
      </dgm:prSet>
      <dgm:spPr/>
    </dgm:pt>
    <dgm:pt modelId="{B5234885-6AD8-46C0-9BE0-1C3FBCBDF7CD}" type="pres">
      <dgm:prSet presAssocID="{5C7FD991-895B-4794-9410-8EEBA20802AE}" presName="composite" presStyleCnt="0"/>
      <dgm:spPr/>
    </dgm:pt>
    <dgm:pt modelId="{EEC768B2-60DA-4F02-A559-B966B70C6EBF}" type="pres">
      <dgm:prSet presAssocID="{5C7FD991-895B-4794-9410-8EEBA20802AE}" presName="imgShp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B0185E65-053A-4029-9E7B-73D6590AAE25}" type="pres">
      <dgm:prSet presAssocID="{5C7FD991-895B-4794-9410-8EEBA20802AE}" presName="txShp" presStyleLbl="node1" presStyleIdx="0" presStyleCnt="2">
        <dgm:presLayoutVars>
          <dgm:bulletEnabled val="1"/>
        </dgm:presLayoutVars>
      </dgm:prSet>
      <dgm:spPr/>
    </dgm:pt>
    <dgm:pt modelId="{7BC63162-1C36-44F6-AF24-3AF26D0F4B3F}" type="pres">
      <dgm:prSet presAssocID="{74EBE622-DA5C-47DF-B77B-9D3B04907A94}" presName="spacing" presStyleCnt="0"/>
      <dgm:spPr/>
    </dgm:pt>
    <dgm:pt modelId="{B5A7FBD8-7999-40DB-B6E6-0175636CA29A}" type="pres">
      <dgm:prSet presAssocID="{3EC89D68-7428-4090-8A09-E232A3D6D841}" presName="composite" presStyleCnt="0"/>
      <dgm:spPr/>
    </dgm:pt>
    <dgm:pt modelId="{7A64D8F6-7E46-491A-AFF7-E5E799B238E2}" type="pres">
      <dgm:prSet presAssocID="{3EC89D68-7428-4090-8A09-E232A3D6D841}" presName="imgShp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50000" r="-50000"/>
          </a:stretch>
        </a:blipFill>
      </dgm:spPr>
    </dgm:pt>
    <dgm:pt modelId="{4EBF4F02-8E67-41F8-BE27-9CFABF593484}" type="pres">
      <dgm:prSet presAssocID="{3EC89D68-7428-4090-8A09-E232A3D6D841}" presName="txShp" presStyleLbl="node1" presStyleIdx="1" presStyleCnt="2">
        <dgm:presLayoutVars>
          <dgm:bulletEnabled val="1"/>
        </dgm:presLayoutVars>
      </dgm:prSet>
      <dgm:spPr/>
    </dgm:pt>
  </dgm:ptLst>
  <dgm:cxnLst>
    <dgm:cxn modelId="{DE681114-61C0-4121-B918-E5ABAC893BF1}" srcId="{1DFF50B6-9569-483C-B07D-D5614B4BF5E2}" destId="{5C7FD991-895B-4794-9410-8EEBA20802AE}" srcOrd="0" destOrd="0" parTransId="{0094D38F-E3EC-4454-87F0-E72827106D00}" sibTransId="{74EBE622-DA5C-47DF-B77B-9D3B04907A94}"/>
    <dgm:cxn modelId="{DEFC1329-F99A-4894-9997-7ED8C75951F1}" srcId="{1DFF50B6-9569-483C-B07D-D5614B4BF5E2}" destId="{3EC89D68-7428-4090-8A09-E232A3D6D841}" srcOrd="1" destOrd="0" parTransId="{A7D29BF6-0196-4150-A0FB-1D486D22A939}" sibTransId="{7CD45F13-7FA9-4A15-A075-55D213504DB6}"/>
    <dgm:cxn modelId="{7BABA2BF-E1D0-464B-B5EB-17975DCCBEB8}" type="presOf" srcId="{3EC89D68-7428-4090-8A09-E232A3D6D841}" destId="{4EBF4F02-8E67-41F8-BE27-9CFABF593484}" srcOrd="0" destOrd="0" presId="urn:microsoft.com/office/officeart/2005/8/layout/vList3"/>
    <dgm:cxn modelId="{810397F1-78EA-46FA-949A-AFD44BD09341}" type="presOf" srcId="{1DFF50B6-9569-483C-B07D-D5614B4BF5E2}" destId="{6A05F892-7A77-4BF7-95BE-16FFEB874A78}" srcOrd="0" destOrd="0" presId="urn:microsoft.com/office/officeart/2005/8/layout/vList3"/>
    <dgm:cxn modelId="{CFB9B6F2-DA31-4719-9B85-AF0E7F695DC5}" type="presOf" srcId="{5C7FD991-895B-4794-9410-8EEBA20802AE}" destId="{B0185E65-053A-4029-9E7B-73D6590AAE25}" srcOrd="0" destOrd="0" presId="urn:microsoft.com/office/officeart/2005/8/layout/vList3"/>
    <dgm:cxn modelId="{3024CB5F-FB7F-488F-94E7-72109774970F}" type="presParOf" srcId="{6A05F892-7A77-4BF7-95BE-16FFEB874A78}" destId="{B5234885-6AD8-46C0-9BE0-1C3FBCBDF7CD}" srcOrd="0" destOrd="0" presId="urn:microsoft.com/office/officeart/2005/8/layout/vList3"/>
    <dgm:cxn modelId="{4D18B4FB-2842-4C55-83A8-98A6F5F11D75}" type="presParOf" srcId="{B5234885-6AD8-46C0-9BE0-1C3FBCBDF7CD}" destId="{EEC768B2-60DA-4F02-A559-B966B70C6EBF}" srcOrd="0" destOrd="0" presId="urn:microsoft.com/office/officeart/2005/8/layout/vList3"/>
    <dgm:cxn modelId="{16311014-A6B7-4BDD-9075-92B43A6FE74F}" type="presParOf" srcId="{B5234885-6AD8-46C0-9BE0-1C3FBCBDF7CD}" destId="{B0185E65-053A-4029-9E7B-73D6590AAE25}" srcOrd="1" destOrd="0" presId="urn:microsoft.com/office/officeart/2005/8/layout/vList3"/>
    <dgm:cxn modelId="{E285BC55-1C48-4AEB-BA82-E2F56E28C406}" type="presParOf" srcId="{6A05F892-7A77-4BF7-95BE-16FFEB874A78}" destId="{7BC63162-1C36-44F6-AF24-3AF26D0F4B3F}" srcOrd="1" destOrd="0" presId="urn:microsoft.com/office/officeart/2005/8/layout/vList3"/>
    <dgm:cxn modelId="{587722F1-3A5E-487E-B0EB-09443B05BD3A}" type="presParOf" srcId="{6A05F892-7A77-4BF7-95BE-16FFEB874A78}" destId="{B5A7FBD8-7999-40DB-B6E6-0175636CA29A}" srcOrd="2" destOrd="0" presId="urn:microsoft.com/office/officeart/2005/8/layout/vList3"/>
    <dgm:cxn modelId="{3FABA102-3BFC-4EF1-A002-CA04C7AE90DA}" type="presParOf" srcId="{B5A7FBD8-7999-40DB-B6E6-0175636CA29A}" destId="{7A64D8F6-7E46-491A-AFF7-E5E799B238E2}" srcOrd="0" destOrd="0" presId="urn:microsoft.com/office/officeart/2005/8/layout/vList3"/>
    <dgm:cxn modelId="{850ACBC4-F0EB-42AB-8AA3-B714C080A5E5}" type="presParOf" srcId="{B5A7FBD8-7999-40DB-B6E6-0175636CA29A}" destId="{4EBF4F02-8E67-41F8-BE27-9CFABF59348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85E65-053A-4029-9E7B-73D6590AAE25}">
      <dsp:nvSpPr>
        <dsp:cNvPr id="0" name=""/>
        <dsp:cNvSpPr/>
      </dsp:nvSpPr>
      <dsp:spPr>
        <a:xfrm rot="10800000">
          <a:off x="1850026" y="1761"/>
          <a:ext cx="5232110" cy="2128656"/>
        </a:xfrm>
        <a:prstGeom prst="homePlat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67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tx1"/>
              </a:solidFill>
            </a:rPr>
            <a:t>Daimler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tx1"/>
              </a:solidFill>
            </a:rPr>
            <a:t>http://www.lookingatpeople.com/download-daimler-ped-segm-benchmark/index.html</a:t>
          </a:r>
        </a:p>
      </dsp:txBody>
      <dsp:txXfrm rot="10800000">
        <a:off x="2382190" y="1761"/>
        <a:ext cx="4699946" cy="2128656"/>
      </dsp:txXfrm>
    </dsp:sp>
    <dsp:sp modelId="{EEC768B2-60DA-4F02-A559-B966B70C6EBF}">
      <dsp:nvSpPr>
        <dsp:cNvPr id="0" name=""/>
        <dsp:cNvSpPr/>
      </dsp:nvSpPr>
      <dsp:spPr>
        <a:xfrm>
          <a:off x="785698" y="1761"/>
          <a:ext cx="2128656" cy="212865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F4F02-8E67-41F8-BE27-9CFABF593484}">
      <dsp:nvSpPr>
        <dsp:cNvPr id="0" name=""/>
        <dsp:cNvSpPr/>
      </dsp:nvSpPr>
      <dsp:spPr>
        <a:xfrm rot="10800000">
          <a:off x="1850026" y="2765837"/>
          <a:ext cx="5232110" cy="2128656"/>
        </a:xfrm>
        <a:prstGeom prst="homePlate">
          <a:avLst/>
        </a:prstGeom>
        <a:solidFill>
          <a:schemeClr val="accent3">
            <a:shade val="80000"/>
            <a:hueOff val="211837"/>
            <a:satOff val="10551"/>
            <a:lumOff val="200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679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>
              <a:solidFill>
                <a:schemeClr val="tx1"/>
              </a:solidFill>
            </a:rPr>
            <a:t>Caltech</a:t>
          </a:r>
          <a:endParaRPr lang="pt-BR" sz="2000" kern="1200" dirty="0">
            <a:solidFill>
              <a:schemeClr val="tx1"/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solidFill>
                <a:schemeClr val="tx1"/>
              </a:solidFill>
            </a:rPr>
            <a:t>http://www.vision.caltech.edu/Image_Datasets/CaltechPedestrians/</a:t>
          </a:r>
        </a:p>
      </dsp:txBody>
      <dsp:txXfrm rot="10800000">
        <a:off x="2382190" y="2765837"/>
        <a:ext cx="4699946" cy="2128656"/>
      </dsp:txXfrm>
    </dsp:sp>
    <dsp:sp modelId="{7A64D8F6-7E46-491A-AFF7-E5E799B238E2}">
      <dsp:nvSpPr>
        <dsp:cNvPr id="0" name=""/>
        <dsp:cNvSpPr/>
      </dsp:nvSpPr>
      <dsp:spPr>
        <a:xfrm>
          <a:off x="785698" y="2765837"/>
          <a:ext cx="2128656" cy="212865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2018/10/04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2018/10/04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13B1DF9-4A7D-4C11-AAFD-8A28C2B4B5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922" r="6922"/>
          <a:stretch>
            <a:fillRect/>
          </a:stretch>
        </p:blipFill>
        <p:spPr>
          <a:xfrm>
            <a:off x="1" y="0"/>
            <a:ext cx="10655455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0" y="4227821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8" y="5942316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51" y="3429000"/>
            <a:ext cx="5035924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Sistema Autônomo de Evasão de Colisões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9A5523-0554-44BE-80B2-2FA4B5E1A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7394" r="6107" b="1"/>
          <a:stretch/>
        </p:blipFill>
        <p:spPr>
          <a:xfrm>
            <a:off x="3125968" y="2527222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F7D155-5FD0-4E14-8FB1-B90BDA3709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/>
            <a:extLst/>
          </a:blip>
          <a:srcRect l="9990" r="-3" b="-3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4E433A4-2218-4B9D-AF10-19526CB1E5F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>
            <a:alphaModFix/>
            <a:extLst/>
          </a:blip>
          <a:srcRect l="5639" r="5144" b="-2"/>
          <a:stretch/>
        </p:blipFill>
        <p:spPr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effectLst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D644F8-020F-48DB-97BC-53C47C23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359" y="37444"/>
            <a:ext cx="4333814" cy="12129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/>
              <a:t>Sistemas de cores</a:t>
            </a:r>
            <a:endParaRPr lang="en-US" sz="36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4F583-302D-4E70-8B45-EC3A98C3543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734684" y="1520190"/>
            <a:ext cx="5243956" cy="4540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cv2.cvtColor(</a:t>
            </a:r>
            <a:r>
              <a:rPr lang="en-US" dirty="0" err="1"/>
              <a:t>img</a:t>
            </a:r>
            <a:r>
              <a:rPr lang="en-US" dirty="0"/>
              <a:t>, cv2.COLOR_BGR2GRAY)</a:t>
            </a:r>
          </a:p>
          <a:p>
            <a:endParaRPr lang="en-US" dirty="0"/>
          </a:p>
          <a:p>
            <a:r>
              <a:rPr lang="pt-BR" dirty="0"/>
              <a:t>cv2.cvtColor(img, cv2.COLOR_BGR2HSV)</a:t>
            </a:r>
          </a:p>
          <a:p>
            <a:endParaRPr lang="en-US" dirty="0"/>
          </a:p>
          <a:p>
            <a:r>
              <a:rPr lang="pt-BR" dirty="0"/>
              <a:t>cv2.cvtColor(img, cv2.COLOR_BGR2LAB)</a:t>
            </a:r>
          </a:p>
          <a:p>
            <a:endParaRPr lang="en-US" dirty="0"/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FC640-686D-4786-BBD9-97608E50363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100">
                <a:solidFill>
                  <a:srgbClr val="898989"/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10</a:t>
            </a:fld>
            <a:endParaRPr lang="en-US" sz="1100">
              <a:solidFill>
                <a:srgbClr val="898989"/>
              </a:solidFill>
              <a:latin typeface="+mn-lt"/>
              <a:cs typeface="+mn-cs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736E1A7-B403-4CFD-9D4E-B189A7B71CA5}"/>
              </a:ext>
            </a:extLst>
          </p:cNvPr>
          <p:cNvSpPr txBox="1">
            <a:spLocks/>
          </p:cNvSpPr>
          <p:nvPr/>
        </p:nvSpPr>
        <p:spPr>
          <a:xfrm>
            <a:off x="6743714" y="1070346"/>
            <a:ext cx="5472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Outros espaços de cores</a:t>
            </a:r>
          </a:p>
        </p:txBody>
      </p:sp>
    </p:spTree>
    <p:extLst>
      <p:ext uri="{BB962C8B-B14F-4D97-AF65-F5344CB8AC3E}">
        <p14:creationId xmlns:p14="http://schemas.microsoft.com/office/powerpoint/2010/main" val="339770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81E4AE8-6D21-44FF-A3F4-7D4E9656A81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rcRect l="13455" r="13455"/>
          <a:stretch/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249519-3AE7-45B3-846C-3408817E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C961E-8299-401A-9BA0-E965FE55B1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Espaço de cor HSV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71EA48-434E-46C8-BE87-B67DB4933D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cv2.cvtColor(</a:t>
            </a:r>
            <a:r>
              <a:rPr lang="en-US" dirty="0" err="1"/>
              <a:t>img</a:t>
            </a:r>
            <a:r>
              <a:rPr lang="en-US" dirty="0"/>
              <a:t>, cv2.COLOR_BGR2HSV)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343C2-2C52-4C2D-AA38-15D5C7D1495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20752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B2B078C-8DCA-4E25-8319-A3D04D823E3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C15BC0-9393-40AC-B066-A0E1FEC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Histogramas de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44C3F-A941-4FB2-A058-02AE859220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Identificando q qualidade do contraste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391A5-285E-4898-8F32-2DAD312A3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No caso de uma imagem preto e branca temos apenas um canal, ou seja, apenas uma matriz de 2</a:t>
            </a:r>
          </a:p>
          <a:p>
            <a:pPr marL="0" indent="0">
              <a:buNone/>
            </a:pPr>
            <a:r>
              <a:rPr lang="pt-BR"/>
              <a:t>dimensões. 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 dirty="0"/>
              <a:t>hist, bins = np.histogram(img.flatten(), 256, [0, 256])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55DC2-8456-408D-918D-7E1B34CC6E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7851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E139032-8BAB-4906-A8D1-0082447272DC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5692140" y="993975"/>
            <a:ext cx="6115485" cy="43891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4A90BD-D912-478F-89CA-BA75AE38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Histogramas de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596A8-D50D-4959-BD5F-3BC77C46C64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260140" cy="360000"/>
          </a:xfrm>
        </p:spPr>
        <p:txBody>
          <a:bodyPr/>
          <a:lstStyle/>
          <a:p>
            <a:r>
              <a:rPr lang="pt-BR" dirty="0"/>
              <a:t>Quantidade de pixels por intensidade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C9E6C9-8102-4389-B986-55F01F28F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260140" cy="468043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Gráfico de colunas que representa a distribuição dos valores dos pixels da imagem (do mais claro até o mais escuro).</a:t>
            </a:r>
          </a:p>
          <a:p>
            <a:pPr marL="0" indent="0">
              <a:buNone/>
            </a:pPr>
            <a:r>
              <a:rPr lang="pt-BR" dirty="0"/>
              <a:t>O eixo X possui uma distribuição de 0 a 255, a intensidade do pixel. No eixo Y, a quantidade de pixels daquela intensidade.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39086-F2D8-4DC3-8226-A0496B4F804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19520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378E10-E6A3-404E-AF2A-9AB906675BB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83D5CF-AF1F-48CC-8295-972618F3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Equalização de Histograma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91354-16BB-4265-9822-3A5B2D9407B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CLAHE</a:t>
            </a:r>
          </a:p>
          <a:p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68B68-1E6A-4D88-802B-16A5909A67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6ADB8-AAA3-4C25-82BD-D2724FA8D17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9977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2F33CA-CCB9-4980-82A1-182937B39B5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F19DE-561A-4698-994B-2D75334E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3D61E-304B-457E-AAEC-54809F3B11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pela Gaussiana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302DBA-5411-408B-90D8-282C189CA7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5EC65-637F-4F25-AF3D-88C85B7F4C5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6689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00E402D-1B65-484E-8945-BEB4250B006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C4146-6D5B-4A3A-9108-BD96BDCB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1A26E-E8CC-45A0-AC72-83570B43FF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pela mediana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976135-B96A-41C0-BD8E-13B2BC0F02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476B5-1E9C-4966-A837-C59907BFE73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539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4590F68-D327-4087-B009-753F76EE66E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5928D3-4C9A-4276-9EB3-000EC79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93AF0-1902-4E09-A4E7-92EFEA2165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com filtro bilateral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E88EA-CF3C-4784-A457-0B82831859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8D76D-7E57-4B00-A471-9BDAC85CFE0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582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4BE53F-9AF2-4E6B-9193-81101C63E69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989D6-199B-4256-97CA-ECF2DCDF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Binarização com limiar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BCB92-11C4-46E4-8FB2-33365297E6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Threshold adaptativo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DA5C7-6B38-4FC3-9BA9-1F9AE7AF3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2FA0B-6D80-44F8-BBC1-1CD462EF2A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7999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29216FD-7E72-4C1F-8B36-1E4496D5F9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79AC1-93F3-43D2-8888-D87761ED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Binarização com limiar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506F8-4FE3-4C10-BC1B-E1E8A2C29E3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Threshold com Otsu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5A37FD-EDA6-48AB-9503-134D8852A1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8DDE4-6AEA-4DBB-8268-3725A32DDEF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512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CA9FE9D-6C63-47E9-AC72-2E6AD5ACF3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94" b="1594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E08244FD-2928-4CDA-9DDB-C8189660B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333500"/>
            <a:ext cx="4459766" cy="4657725"/>
          </a:xfrm>
        </p:spPr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ACC11907-978C-47D7-B465-0F1B5CE4E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2428876"/>
            <a:ext cx="4000500" cy="340994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800" dirty="0"/>
              <a:t>Sistemas de cores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Histogramas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Equalização de imagem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Suavização de imagens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Binarização com limiar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Segmentação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Detecção de bordas</a:t>
            </a:r>
          </a:p>
        </p:txBody>
      </p:sp>
    </p:spTree>
    <p:extLst>
      <p:ext uri="{BB962C8B-B14F-4D97-AF65-F5344CB8AC3E}">
        <p14:creationId xmlns:p14="http://schemas.microsoft.com/office/powerpoint/2010/main" val="38969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25B3C63-8817-4821-B51E-D8FC71B0AF3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3B91-5D60-43BD-9222-F3B40718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Segmentação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827E-5617-45DA-817F-BD7C0B422C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Segmentação e métodos de detecção de bordas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97016-2E97-479C-8171-A3A221541D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252B-811C-4757-BA2F-8497CF0806E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4377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Fim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….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... </a:t>
            </a:r>
          </a:p>
          <a:p>
            <a:r>
              <a:rPr lang="en-ZA"/>
              <a:t>…. </a:t>
            </a:r>
            <a:endParaRPr lang="en-ZA" dirty="0"/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1AFB1CA1-A061-448C-9FB4-9760071432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0211" r="20211"/>
          <a:stretch>
            <a:fillRect/>
          </a:stretch>
        </p:blipFill>
        <p:spPr>
          <a:xfrm>
            <a:off x="6023604" y="2376298"/>
            <a:ext cx="2405261" cy="2125239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D23D52C3-012E-4175-A0E3-3CF56BA7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B1E875A-6073-4646-B935-74B57C4BE28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Navegação autônoma e identificação de objetos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360FCBA-F18B-46A2-A0E1-7EECBB13D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dirty="0"/>
              <a:t>O problema que tentamos resolver está associado a projetos de veículos robóticos terrestres, onde é necessário identificar não só o caminho como também obstáculos para impedir uma colisão.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dirty="0"/>
              <a:t>O principal objetivo do projeto é identificar pedestres para evitar atropelamentos. E para isso é preciso analisar cada </a:t>
            </a:r>
            <a:r>
              <a:rPr lang="pt-BR" i="1" dirty="0"/>
              <a:t>frame</a:t>
            </a:r>
            <a:r>
              <a:rPr lang="pt-BR" dirty="0"/>
              <a:t>, de uma câmera ligada a um carro, em tempo real.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92F45DC-C827-4B2D-8430-5145677345D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0786503A-9595-4B76-A5FB-0178384DFCC0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/>
          <a:srcRect l="16077" r="16077"/>
          <a:stretch>
            <a:fillRect/>
          </a:stretch>
        </p:blipFill>
        <p:spPr>
          <a:xfrm>
            <a:off x="8023854" y="1176148"/>
            <a:ext cx="2405261" cy="2125239"/>
          </a:xfrm>
        </p:spPr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CE7BC676-12CB-4C3F-A84B-0241D816ED85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rcRect l="25328" r="25328"/>
          <a:stretch>
            <a:fillRect/>
          </a:stretch>
        </p:blipFill>
        <p:spPr>
          <a:xfrm>
            <a:off x="7776595" y="3552739"/>
            <a:ext cx="3441086" cy="3040473"/>
          </a:xfrm>
        </p:spPr>
      </p:pic>
    </p:spTree>
    <p:extLst>
      <p:ext uri="{BB962C8B-B14F-4D97-AF65-F5344CB8AC3E}">
        <p14:creationId xmlns:p14="http://schemas.microsoft.com/office/powerpoint/2010/main" val="98053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Our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Lorem ipsum dolor sit amet, consectetur adipiscing elit. </a:t>
            </a:r>
          </a:p>
          <a:p>
            <a:r>
              <a:rPr lang="en-ZA" dirty="0"/>
              <a:t>Ut fermentum a magna ut eleifend. Integer convallis suscipit ante eu varius. </a:t>
            </a:r>
          </a:p>
          <a:p>
            <a:r>
              <a:rPr lang="en-ZA" dirty="0"/>
              <a:t>Morbi a purus dolor. Suspendisse sit amet ipsum finibus justo viverra blandit. </a:t>
            </a:r>
          </a:p>
          <a:p>
            <a:r>
              <a:rPr lang="en-ZA" dirty="0"/>
              <a:t>Ut congue quis tortor eget sodales. </a:t>
            </a:r>
          </a:p>
        </p:txBody>
      </p:sp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4A354C4-A66B-4EF3-AFBE-8D59650B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dos dados (</a:t>
            </a:r>
            <a:r>
              <a:rPr lang="pt-BR" dirty="0" err="1"/>
              <a:t>dataset</a:t>
            </a:r>
            <a:r>
              <a:rPr lang="pt-BR" dirty="0"/>
              <a:t>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EE7845-DE5A-4761-98C4-AF8A8D383B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75882" y="1672118"/>
            <a:ext cx="3360023" cy="896301"/>
          </a:xfrm>
        </p:spPr>
        <p:txBody>
          <a:bodyPr/>
          <a:lstStyle/>
          <a:p>
            <a:r>
              <a:rPr lang="pt-BR" dirty="0"/>
              <a:t>Conseguimos algumas imagens de pedestres e cenas de direção nos sites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AF86B-595D-4327-AE2F-2DC81BC3809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34380BF8-3BA5-4724-97BF-96BE8AD27E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336294"/>
              </p:ext>
            </p:extLst>
          </p:nvPr>
        </p:nvGraphicFramePr>
        <p:xfrm>
          <a:off x="-454841" y="1672118"/>
          <a:ext cx="7867836" cy="4896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787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/>
          <a:lstStyle/>
          <a:p>
            <a:r>
              <a:rPr lang="en-ZA" dirty="0"/>
              <a:t>Proseware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/>
          <a:lstStyle/>
          <a:p>
            <a:r>
              <a:rPr lang="en-ZA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ZA" dirty="0"/>
              <a:t>Sed in molestie est. Cras ornare turpis at ligula posuere, sit amet accumsan neque lobortis.</a:t>
            </a:r>
          </a:p>
          <a:p>
            <a:pPr lvl="1"/>
            <a:r>
              <a:rPr lang="en-ZA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59788"/>
            <a:ext cx="5472000" cy="358775"/>
          </a:xfrm>
        </p:spPr>
        <p:txBody>
          <a:bodyPr/>
          <a:lstStyle/>
          <a:p>
            <a:r>
              <a:rPr lang="en-ZA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63789"/>
            <a:ext cx="5472113" cy="1883984"/>
          </a:xfrm>
        </p:spPr>
        <p:txBody>
          <a:bodyPr/>
          <a:lstStyle/>
          <a:p>
            <a:r>
              <a:rPr lang="en-ZA" dirty="0"/>
              <a:t>Praesent venenatis quam tortor, viverra nunc rutrum. </a:t>
            </a:r>
          </a:p>
          <a:p>
            <a:pPr lvl="1"/>
            <a:r>
              <a:rPr lang="en-ZA" dirty="0"/>
              <a:t>Maecenas malesuada ultricies sapien sit amet pharetra. </a:t>
            </a:r>
          </a:p>
          <a:p>
            <a:pPr lvl="1"/>
            <a:r>
              <a:rPr lang="en-ZA" dirty="0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549AB6A-5364-42AF-B31A-FD9EDD1F5D0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tretch/>
        </p:blipFill>
        <p:spPr>
          <a:xfrm>
            <a:off x="6078187" y="1511566"/>
            <a:ext cx="5881641" cy="4492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D28F3C0-CCD3-49F1-B056-C7E3C563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E2B2AB-DFC0-4986-AFA8-9B055E8EAF4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Canais da imagem colorida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39C2BE-369D-4E53-A791-3C987602B5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O objeto de uma imagem colorida é uma matriz de 3 dimensões (3 canais) contendo em cada dimensão uma das 3 cores do </a:t>
            </a:r>
            <a:r>
              <a:rPr lang="pt-BR" b="1" dirty="0"/>
              <a:t>espeço RGB</a:t>
            </a:r>
            <a:r>
              <a:rPr lang="pt-BR" dirty="0"/>
              <a:t> (Red, Green, Blue).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04B4C-9279-4F71-B8EA-DA92DE7F613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862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07902-5021-493A-A03A-87EDEC87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AE708-90FE-4D9B-8069-FA7A05ADDF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360000"/>
          </a:xfrm>
        </p:spPr>
        <p:txBody>
          <a:bodyPr/>
          <a:lstStyle/>
          <a:p>
            <a:r>
              <a:rPr lang="pt-BR" dirty="0"/>
              <a:t>Canais da imagem colorida</a:t>
            </a:r>
          </a:p>
          <a:p>
            <a:endParaRPr lang="pt-BR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4972B29-B28F-4722-A0BD-64C6160965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8104" y="2103120"/>
            <a:ext cx="5988857" cy="457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5E711-D53E-4DBC-81EA-56D932EF8F1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28EA2D-9C43-4D39-A25E-15494709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976" y="274320"/>
            <a:ext cx="4130224" cy="3154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AA38A2-ECAA-4815-A83C-D615B7370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76" y="3522751"/>
            <a:ext cx="4130224" cy="3154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826BE-83E2-4FE5-8F31-99F68ADC47B7}"/>
              </a:ext>
            </a:extLst>
          </p:cNvPr>
          <p:cNvSpPr/>
          <p:nvPr/>
        </p:nvSpPr>
        <p:spPr>
          <a:xfrm>
            <a:off x="7526960" y="3615418"/>
            <a:ext cx="282628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Vermelho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9A32A-DAE3-439E-A85B-50A188608C8F}"/>
              </a:ext>
            </a:extLst>
          </p:cNvPr>
          <p:cNvSpPr/>
          <p:nvPr/>
        </p:nvSpPr>
        <p:spPr>
          <a:xfrm>
            <a:off x="5756043" y="2414923"/>
            <a:ext cx="17709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1FC1A0-9E68-4B41-900B-99100643C404}"/>
              </a:ext>
            </a:extLst>
          </p:cNvPr>
          <p:cNvSpPr/>
          <p:nvPr/>
        </p:nvSpPr>
        <p:spPr>
          <a:xfrm>
            <a:off x="7526960" y="369239"/>
            <a:ext cx="200566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Verde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1F5E69-B2B4-4CA5-BA72-55B811DADB6F}"/>
              </a:ext>
            </a:extLst>
          </p:cNvPr>
          <p:cNvSpPr txBox="1"/>
          <p:nvPr/>
        </p:nvSpPr>
        <p:spPr>
          <a:xfrm>
            <a:off x="431800" y="1550894"/>
            <a:ext cx="59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(blue, green, red) = cv2.split(</a:t>
            </a:r>
            <a:r>
              <a:rPr lang="en-US" dirty="0" err="1"/>
              <a:t>img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0560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09386F6-BAF5-4614-9D91-E9B5F08F751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5452110" y="1105116"/>
            <a:ext cx="6394105" cy="47955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7C8950-AEFA-4FB2-9F54-0052ECF8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85A62-1173-4554-82E6-F0109F84A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Canais da imagem colorida</a:t>
            </a:r>
          </a:p>
          <a:p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3D32A-B911-427F-B786-9DE8B9FFB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4940100" cy="468043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Cada canal está bem distribuido na imagem.</a:t>
            </a:r>
          </a:p>
          <a:p>
            <a:pPr marL="0" indent="0">
              <a:buNone/>
            </a:pPr>
            <a:r>
              <a:rPr lang="en-US" dirty="0"/>
              <a:t>hist = cv2.calcHist([canal], [0], None, [256], [0, 256])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2E836-C4BC-44D0-A36E-E360DE740A9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51271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</Words>
  <Application>Microsoft Office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Corbel</vt:lpstr>
      <vt:lpstr>Times New Roman</vt:lpstr>
      <vt:lpstr>Office Theme</vt:lpstr>
      <vt:lpstr>Sistema Autônomo de Evasão de Colisões</vt:lpstr>
      <vt:lpstr>Sumário</vt:lpstr>
      <vt:lpstr>O Projeto</vt:lpstr>
      <vt:lpstr>Our Product</vt:lpstr>
      <vt:lpstr>Origem dos dados (dataset)</vt:lpstr>
      <vt:lpstr>Comparison</vt:lpstr>
      <vt:lpstr>Sistemas de cores</vt:lpstr>
      <vt:lpstr>Sistemas de cores</vt:lpstr>
      <vt:lpstr>Sistemas de cores</vt:lpstr>
      <vt:lpstr>Sistemas de cores</vt:lpstr>
      <vt:lpstr>Sistemas de cores</vt:lpstr>
      <vt:lpstr>Histogramas de imagem</vt:lpstr>
      <vt:lpstr>Histogramas de imagem</vt:lpstr>
      <vt:lpstr>Equalização de Histograma</vt:lpstr>
      <vt:lpstr>Suavização de imagens</vt:lpstr>
      <vt:lpstr>Suavização de imagens</vt:lpstr>
      <vt:lpstr>Suavização de imagens</vt:lpstr>
      <vt:lpstr>Binarização com limiar</vt:lpstr>
      <vt:lpstr>Binarização com limiar</vt:lpstr>
      <vt:lpstr>Segmentação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2018-10-04T02:43:37Z</dcterms:created>
  <dcterms:modified xsi:type="dcterms:W3CDTF">2018-10-04T23:04:34Z</dcterms:modified>
</cp:coreProperties>
</file>